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300" r:id="rId6"/>
    <p:sldId id="314" r:id="rId7"/>
    <p:sldId id="315" r:id="rId8"/>
    <p:sldId id="316" r:id="rId9"/>
    <p:sldId id="308" r:id="rId10"/>
    <p:sldId id="276" r:id="rId11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作者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725" autoAdjust="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06" d="100"/>
          <a:sy n="106" d="100"/>
        </p:scale>
        <p:origin x="534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EC97FE-BEE7-4703-B43F-A1062FA6E97D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2022/4/27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F75FB2-D12E-4669-8522-D3E2C7E6DC9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719EBA5C-D931-4CD7-A589-D9F873B040AF}" type="datetime1">
              <a:rPr lang="zh-TW" altLang="en-US" noProof="0" smtClean="0"/>
              <a:t>2022/4/27</a:t>
            </a:fld>
            <a:endParaRPr lang="zh-TW" altLang="en-US" noProof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D18E0B9-48E4-499D-93B2-B07D00395BAC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4691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17354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18E0B9-48E4-499D-93B2-B07D00395BA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87320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18E0B9-48E4-499D-93B2-B07D00395BA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34550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rtlCol="0"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98970" y="3105163"/>
            <a:ext cx="3167636" cy="64767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市場概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rtlCol="0" anchor="b"/>
          <a:lstStyle>
            <a:lvl1pPr marL="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按一下以新增圖片</a:t>
            </a:r>
          </a:p>
        </p:txBody>
      </p:sp>
      <p:sp>
        <p:nvSpPr>
          <p:cNvPr id="15" name="文字版面配置區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副標題</a:t>
            </a:r>
          </a:p>
        </p:txBody>
      </p:sp>
      <p:sp>
        <p:nvSpPr>
          <p:cNvPr id="17" name="文字版面配置區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副標題</a:t>
            </a:r>
          </a:p>
        </p:txBody>
      </p:sp>
      <p:sp>
        <p:nvSpPr>
          <p:cNvPr id="18" name="文字版面配置區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20" name="文字版面配置區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 rtlCol="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副標題</a:t>
            </a:r>
          </a:p>
        </p:txBody>
      </p:sp>
      <p:sp>
        <p:nvSpPr>
          <p:cNvPr id="21" name="文字版面配置區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市場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字版面配置區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US" altLang="zh-TW" noProof="0"/>
              <a:t>1</a:t>
            </a:r>
          </a:p>
        </p:txBody>
      </p:sp>
      <p:sp>
        <p:nvSpPr>
          <p:cNvPr id="22" name="文字版面配置區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US" altLang="zh-TW" noProof="0"/>
              <a:t>2</a:t>
            </a:r>
            <a:endParaRPr lang="zh-TW" altLang="en-ZA" noProof="0"/>
          </a:p>
        </p:txBody>
      </p:sp>
      <p:sp>
        <p:nvSpPr>
          <p:cNvPr id="23" name="文字版面配置區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US" altLang="zh-TW" noProof="0"/>
              <a:t>3</a:t>
            </a:r>
            <a:endParaRPr lang="zh-TW" altLang="en-ZA" noProof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ZA" noProof="0"/>
          </a:p>
        </p:txBody>
      </p:sp>
      <p:sp>
        <p:nvSpPr>
          <p:cNvPr id="9" name="圖片版面配置區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8" name="圖片版面配置區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1" name="圖片版面配置區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4" name="文字版面配置區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marL="266700" lvl="0" indent="-266700" algn="ctr" rtl="0"/>
            <a:r>
              <a:rPr lang="zh-TW" altLang="en-US" noProof="0"/>
              <a:t>章節標題</a:t>
            </a:r>
          </a:p>
        </p:txBody>
      </p:sp>
      <p:sp>
        <p:nvSpPr>
          <p:cNvPr id="24" name="文字版面配置區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marL="266700" lvl="0" indent="-266700" algn="ctr" rtl="0"/>
            <a:r>
              <a:rPr lang="zh-TW" altLang="en-US" noProof="0"/>
              <a:t>章節標題</a:t>
            </a:r>
          </a:p>
        </p:txBody>
      </p:sp>
      <p:sp>
        <p:nvSpPr>
          <p:cNvPr id="29" name="文字版面配置區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marL="266700" lvl="0" indent="-266700" algn="ctr" rtl="0"/>
            <a:r>
              <a:rPr lang="zh-TW" altLang="en-US" noProof="0"/>
              <a:t>章節標題</a:t>
            </a:r>
          </a:p>
        </p:txBody>
      </p:sp>
      <p:sp>
        <p:nvSpPr>
          <p:cNvPr id="19" name="內容版面配置區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章節描述</a:t>
            </a:r>
            <a:endParaRPr lang="zh-TW" altLang="en-ZA" noProof="0"/>
          </a:p>
        </p:txBody>
      </p:sp>
      <p:sp>
        <p:nvSpPr>
          <p:cNvPr id="27" name="內容版面配置區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章節描述</a:t>
            </a:r>
            <a:endParaRPr lang="zh-TW" altLang="en-ZA" noProof="0"/>
          </a:p>
        </p:txBody>
      </p:sp>
      <p:sp>
        <p:nvSpPr>
          <p:cNvPr id="30" name="內容版面配置區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章節描述</a:t>
            </a:r>
            <a:endParaRPr lang="zh-TW" altLang="en-ZA" noProof="0"/>
          </a:p>
        </p:txBody>
      </p:sp>
      <p:sp>
        <p:nvSpPr>
          <p:cNvPr id="17" name="日期版面配置區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ZA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象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ZA" noProof="0"/>
          </a:p>
        </p:txBody>
      </p:sp>
      <p:sp>
        <p:nvSpPr>
          <p:cNvPr id="10" name="文字版面配置區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象限標題</a:t>
            </a:r>
          </a:p>
        </p:txBody>
      </p:sp>
      <p:sp>
        <p:nvSpPr>
          <p:cNvPr id="12" name="文字版面配置區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 rtlCol="0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象限標題</a:t>
            </a:r>
          </a:p>
        </p:txBody>
      </p:sp>
      <p:sp>
        <p:nvSpPr>
          <p:cNvPr id="13" name="文字版面配置區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 rtlCol="0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象限標題</a:t>
            </a:r>
          </a:p>
        </p:txBody>
      </p:sp>
      <p:sp>
        <p:nvSpPr>
          <p:cNvPr id="11" name="文字版面配置區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象限標題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手繪多邊形：圖案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5" name="手繪多邊形：圖案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2" name="手繪多邊形：圖案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27" name="日期版面配置區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ZA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成長策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rtlCol="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3" name="文字版面配置區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5" name="文字版面配置區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17" name="文字版面配置區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18" name="文字版面配置區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20" name="文字版面配置區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rtlCol="0"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21" name="文字版面配置區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rtlCol="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圖表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時間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ZA" noProof="0"/>
          </a:p>
        </p:txBody>
      </p:sp>
      <p:sp>
        <p:nvSpPr>
          <p:cNvPr id="64" name="文字版面配置區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rtlCol="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項目標題</a:t>
            </a:r>
            <a:endParaRPr lang="zh-TW" altLang="en-ZA" noProof="0"/>
          </a:p>
        </p:txBody>
      </p:sp>
      <p:sp>
        <p:nvSpPr>
          <p:cNvPr id="38" name="文字版面配置區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年份</a:t>
            </a:r>
            <a:endParaRPr lang="zh-TW" altLang="en-ZA" noProof="0"/>
          </a:p>
        </p:txBody>
      </p:sp>
      <p:sp>
        <p:nvSpPr>
          <p:cNvPr id="39" name="文字版面配置區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0" name="文字版面配置區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1" name="文字版面配置區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2" name="文字版面配置區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4" name="文字版面配置區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5" name="文字版面配置區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6" name="文字版面配置區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8" name="文字版面配置區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9" name="文字版面配置區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7" name="文字版面配置區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0" name="文字版面配置區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1" name="文字版面配置區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43" name="文字版面配置區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年份</a:t>
            </a:r>
            <a:endParaRPr lang="zh-TW" altLang="en-ZA" noProof="0"/>
          </a:p>
        </p:txBody>
      </p:sp>
      <p:sp>
        <p:nvSpPr>
          <p:cNvPr id="52" name="文字版面配置區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3" name="文字版面配置區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4" name="文字版面配置區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5" name="文字版面配置區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6" name="文字版面配置區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7" name="文字版面配置區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8" name="文字版面配置區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60" name="文字版面配置區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61" name="文字版面配置區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59" name="文字版面配置區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62" name="文字版面配置區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sp>
        <p:nvSpPr>
          <p:cNvPr id="63" name="文字版面配置區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en-US" altLang="zh-TW" noProof="0"/>
              <a:t>MM</a:t>
            </a:r>
            <a:endParaRPr lang="zh-TW" altLang="en-ZA" noProof="0"/>
          </a:p>
        </p:txBody>
      </p:sp>
      <p:cxnSp>
        <p:nvCxnSpPr>
          <p:cNvPr id="8" name="直線接點​​(S)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日期版面配置區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ZA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組選項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0" name="文字版面配置區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1" name="圖片版面配置區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2" name="文字版面配置區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3" name="文字版面配置區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4" name="圖片版面配置區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5" name="文字版面配置區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6" name="文字版面配置區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7" name="圖片版面配置區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8" name="文字版面配置區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9" name="文字版面配置區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組選項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0" name="文字版面配置區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1" name="圖片版面配置區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2" name="文字版面配置區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3" name="文字版面配置區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4" name="圖片版面配置區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5" name="文字版面配置區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6" name="文字版面配置區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7" name="圖片版面配置區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8" name="文字版面配置區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9" name="文字版面配置區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44" name="圖片版面配置區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5" name="文字版面配置區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46" name="文字版面配置區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47" name="圖片版面配置區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8" name="文字版面配置區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49" name="文字版面配置區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50" name="圖片版面配置區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1" name="文字版面配置區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52" name="文字版面配置區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53" name="圖片版面配置區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4" name="文字版面配置區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55" name="文字版面配置區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基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4" name="內容版面配置區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新增內容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9" name="文字版面配置區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10" name="文字版面配置區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章節描述</a:t>
            </a:r>
          </a:p>
        </p:txBody>
      </p:sp>
      <p:sp>
        <p:nvSpPr>
          <p:cNvPr id="28" name="內容版面配置區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新增內容</a:t>
            </a:r>
          </a:p>
        </p:txBody>
      </p:sp>
      <p:sp>
        <p:nvSpPr>
          <p:cNvPr id="30" name="文字版面配置區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1" name="文字版面配置區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2" name="文字版面配置區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章節描述</a:t>
            </a:r>
          </a:p>
        </p:txBody>
      </p:sp>
      <p:sp>
        <p:nvSpPr>
          <p:cNvPr id="29" name="內容版面配置區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新增內容</a:t>
            </a:r>
          </a:p>
        </p:txBody>
      </p:sp>
      <p:sp>
        <p:nvSpPr>
          <p:cNvPr id="34" name="文字版面配置區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5" name="文字版面配置區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6" name="文字版面配置區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章節描述</a:t>
            </a:r>
          </a:p>
        </p:txBody>
      </p:sp>
      <p:sp>
        <p:nvSpPr>
          <p:cNvPr id="42" name="內容版面配置區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新增內容</a:t>
            </a:r>
          </a:p>
        </p:txBody>
      </p:sp>
      <p:sp>
        <p:nvSpPr>
          <p:cNvPr id="38" name="文字版面配置區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39" name="文字版面配置區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章節標題</a:t>
            </a:r>
          </a:p>
        </p:txBody>
      </p:sp>
      <p:sp>
        <p:nvSpPr>
          <p:cNvPr id="40" name="文字版面配置區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zh-TW" altLang="en-US" noProof="0"/>
              <a:t>章節描述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關於我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 rtlCol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摘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rtlCol="0"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感謝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 anchor="ctr" anchorCtr="0">
            <a:normAutofit/>
          </a:bodyPr>
          <a:lstStyle>
            <a:lvl1pPr algn="ctr">
              <a:defRPr sz="4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圖片版面配置區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lnSpc>
                <a:spcPts val="20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lnSpc>
                <a:spcPts val="20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 anchor="ctr" anchorCtr="0">
            <a:normAutofit/>
          </a:bodyPr>
          <a:lstStyle>
            <a:lvl1pPr algn="ctr">
              <a:defRPr sz="4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0" name="文字版面配置區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18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lnSpc>
                <a:spcPts val="18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lnSpc>
                <a:spcPts val="18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內容 3 欄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字版面配置區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17" name="文字版面配置區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31" name="文字版面配置區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32" name="文字版面配置區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33" name="文字版面配置區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 rtlCol="0"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按一下以新增副標題</a:t>
            </a:r>
          </a:p>
        </p:txBody>
      </p:sp>
      <p:sp>
        <p:nvSpPr>
          <p:cNvPr id="34" name="文字版面配置區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按一下以新增文字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2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2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問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4" name="文字版面配置區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9" name="文字版面配置區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文字版面配置區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1" name="文字版面配置區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版面配置區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600"/>
              </a:lnSpc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</p:txBody>
      </p:sp>
      <p:sp>
        <p:nvSpPr>
          <p:cNvPr id="15" name="圖片版面配置區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解決方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1" name="圖片版面配置區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4" name="文字版面配置區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文字版面配置區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版面配置區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文字版面配置區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4" name="文字版面配置區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版面配置區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文字版面配置區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產品概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11" name="圖片版面配置區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4" name="文字版面配置區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9" name="文字版面配置區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文字版面配置區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1" name="文字版面配置區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版面配置區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8" name="頁尾版面配置區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23" name="投影片編號版面配置區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問題與摘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rtlCol="0"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節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圖片版面配置區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rtlCol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按一下以新增標題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商業模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ZA" noProof="0"/>
          </a:p>
        </p:txBody>
      </p:sp>
      <p:sp>
        <p:nvSpPr>
          <p:cNvPr id="18" name="圖片版面配置區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zh-TW" altLang="en-US" noProof="0"/>
              <a:t>按一下圖示以新增圖片</a:t>
            </a:r>
            <a:endParaRPr lang="zh-TW" altLang="en-ZA" noProof="0"/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 </a:t>
            </a:r>
            <a:r>
              <a:rPr lang="en-US" altLang="zh-TW" noProof="0"/>
              <a:t>2</a:t>
            </a:r>
            <a:endParaRPr lang="zh-TW" altLang="en-ZA" noProof="0"/>
          </a:p>
        </p:txBody>
      </p:sp>
      <p:sp>
        <p:nvSpPr>
          <p:cNvPr id="10" name="文字版面配置區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項目符號描述</a:t>
            </a:r>
            <a:endParaRPr lang="zh-TW" altLang="en-ZA" noProof="0"/>
          </a:p>
        </p:txBody>
      </p:sp>
      <p:sp>
        <p:nvSpPr>
          <p:cNvPr id="19" name="圖片版面配置區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zh-TW" altLang="en-US" noProof="0"/>
              <a:t>按一下圖示以新增圖片</a:t>
            </a:r>
            <a:endParaRPr lang="zh-TW" altLang="en-ZA" noProof="0"/>
          </a:p>
        </p:txBody>
      </p:sp>
      <p:sp>
        <p:nvSpPr>
          <p:cNvPr id="11" name="文字版面配置區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 </a:t>
            </a:r>
            <a:r>
              <a:rPr lang="en-US" altLang="zh-TW" noProof="0"/>
              <a:t>3</a:t>
            </a:r>
            <a:endParaRPr lang="zh-TW" altLang="en-ZA" noProof="0"/>
          </a:p>
        </p:txBody>
      </p:sp>
      <p:sp>
        <p:nvSpPr>
          <p:cNvPr id="12" name="文字版面配置區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項目符號描述</a:t>
            </a:r>
            <a:endParaRPr lang="zh-TW" altLang="en-ZA" noProof="0"/>
          </a:p>
        </p:txBody>
      </p:sp>
      <p:sp>
        <p:nvSpPr>
          <p:cNvPr id="20" name="圖片版面配置區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zh-TW" altLang="en-US" noProof="0"/>
              <a:t>按一下圖示以新增圖片</a:t>
            </a:r>
            <a:endParaRPr lang="zh-TW" altLang="en-ZA" noProof="0"/>
          </a:p>
        </p:txBody>
      </p:sp>
      <p:sp>
        <p:nvSpPr>
          <p:cNvPr id="13" name="文字版面配置區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 </a:t>
            </a:r>
            <a:r>
              <a:rPr lang="en-US" altLang="zh-TW" noProof="0"/>
              <a:t>4</a:t>
            </a:r>
            <a:endParaRPr lang="zh-TW" altLang="en-ZA" noProof="0"/>
          </a:p>
        </p:txBody>
      </p:sp>
      <p:sp>
        <p:nvSpPr>
          <p:cNvPr id="14" name="文字版面配置區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 rtlCol="0"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項目符號描述</a:t>
            </a:r>
            <a:endParaRPr lang="zh-TW" altLang="en-ZA" noProof="0"/>
          </a:p>
        </p:txBody>
      </p:sp>
      <p:sp>
        <p:nvSpPr>
          <p:cNvPr id="15" name="日期版面配置區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9B51A1E-902D-48AF-9020-955120F399B6}" type="slidenum">
              <a:rPr lang="en-ZA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競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 rtlCol="0"/>
          <a:lstStyle>
            <a:lvl1pPr algn="l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 rtlCol="0">
            <a:normAutofit/>
          </a:bodyPr>
          <a:lstStyle>
            <a:lvl1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rtlCol="0"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 rtlCol="0">
            <a:normAutofit/>
          </a:bodyPr>
          <a:lstStyle>
            <a:lvl1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lnSpc>
                <a:spcPts val="2600"/>
              </a:lnSpc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1" name="圖片版面配置區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募資簡報標題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CEABB6-07DC-46E8-9B57-56EC44A396E5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版面配置區 5" descr="四個仙人掌在盆子中的相片">
            <a:extLst>
              <a:ext uri="{FF2B5EF4-FFF2-40B4-BE49-F238E27FC236}">
                <a16:creationId xmlns:a16="http://schemas.microsoft.com/office/drawing/2014/main" id="{BF9CB5A5-086A-4BC4-A3F9-0BFA2C0AEE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sz="4400" dirty="0"/>
              <a:t>Amazon Review Numbers</a:t>
            </a:r>
            <a:br>
              <a:rPr lang="en-US" altLang="zh-TW" sz="4400" dirty="0"/>
            </a:br>
            <a:r>
              <a:rPr lang="en-US" altLang="zh-TW" sz="2200" dirty="0"/>
              <a:t>of Diabetic Blood Test Trips</a:t>
            </a:r>
            <a:endParaRPr lang="zh-TW" altLang="en-US" sz="22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28702" y="3105163"/>
            <a:ext cx="2837903" cy="647673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dirty="0"/>
              <a:t>Jonathan Wu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 rtlCol="0"/>
          <a:lstStyle/>
          <a:p>
            <a:pPr rtl="0"/>
            <a:r>
              <a:rPr lang="zh-TW" altLang="en-US" dirty="0"/>
              <a:t>簡介</a:t>
            </a:r>
          </a:p>
        </p:txBody>
      </p:sp>
      <p:pic>
        <p:nvPicPr>
          <p:cNvPr id="10" name="圖片版面配置區 9" descr="白色盆子中三種多肉植物的相片&#10;">
            <a:extLst>
              <a:ext uri="{FF2B5EF4-FFF2-40B4-BE49-F238E27FC236}">
                <a16:creationId xmlns:a16="http://schemas.microsoft.com/office/drawing/2014/main" id="{950F1AD8-D083-461E-A758-E3AA785CE7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1941230"/>
            <a:ext cx="9144000" cy="2286000"/>
          </a:xfrm>
        </p:spPr>
      </p:pic>
      <p:sp>
        <p:nvSpPr>
          <p:cNvPr id="3" name="副標題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7"/>
            <a:ext cx="7287768" cy="2018559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zh-TW" altLang="en-US" sz="1900" dirty="0"/>
              <a:t>使用</a:t>
            </a:r>
            <a:r>
              <a:rPr lang="en-US" altLang="zh-TW" sz="1900" dirty="0" err="1"/>
              <a:t>Webscrapping</a:t>
            </a:r>
            <a:r>
              <a:rPr lang="en-US" altLang="zh-TW" sz="1900" dirty="0"/>
              <a:t> API</a:t>
            </a:r>
            <a:r>
              <a:rPr lang="zh-TW" altLang="en-US" sz="1900" dirty="0"/>
              <a:t>來查詢美國</a:t>
            </a:r>
            <a:r>
              <a:rPr lang="en-US" altLang="zh-TW" sz="1900" dirty="0"/>
              <a:t>Amazon</a:t>
            </a:r>
            <a:r>
              <a:rPr lang="zh-TW" altLang="en-US" sz="1900" dirty="0"/>
              <a:t>的血糖儀商品資料 </a:t>
            </a:r>
            <a:r>
              <a:rPr lang="en-US" altLang="zh-TW" sz="1900" dirty="0"/>
              <a:t>(</a:t>
            </a:r>
            <a:r>
              <a:rPr lang="zh-TW" altLang="en-US" sz="1900" dirty="0"/>
              <a:t>前</a:t>
            </a:r>
            <a:r>
              <a:rPr lang="en-US" altLang="zh-TW" sz="1900" dirty="0"/>
              <a:t>4</a:t>
            </a:r>
            <a:r>
              <a:rPr lang="zh-TW" altLang="en-US" sz="1900" dirty="0"/>
              <a:t>頁的搜尋結果</a:t>
            </a:r>
            <a:r>
              <a:rPr lang="en-US" altLang="zh-TW" sz="1900" dirty="0"/>
              <a:t>)</a:t>
            </a:r>
            <a:r>
              <a:rPr lang="zh-TW" altLang="en-US" sz="1900" dirty="0"/>
              <a:t>。</a:t>
            </a:r>
            <a:endParaRPr lang="en-US" altLang="zh-TW" sz="1900" dirty="0"/>
          </a:p>
          <a:p>
            <a:pPr rtl="0"/>
            <a:r>
              <a:rPr lang="zh-TW" altLang="en-US" sz="1900" dirty="0"/>
              <a:t>主要分兩種搜尋方式</a:t>
            </a:r>
            <a:r>
              <a:rPr lang="en-US" altLang="zh-TW" sz="1900" dirty="0"/>
              <a:t>:</a:t>
            </a:r>
          </a:p>
          <a:p>
            <a:pPr marL="342900" indent="-342900" rtl="0">
              <a:buAutoNum type="arabicPeriod"/>
            </a:pPr>
            <a:r>
              <a:rPr lang="en-US" altLang="zh-TW" sz="1900" dirty="0"/>
              <a:t>Glucometer blood test trips</a:t>
            </a:r>
          </a:p>
          <a:p>
            <a:pPr marL="342900" indent="-342900" rtl="0">
              <a:buAutoNum type="arabicPeriod"/>
            </a:pPr>
            <a:r>
              <a:rPr lang="en-US" altLang="zh-TW" sz="1900" dirty="0"/>
              <a:t>Diabetic blood test trips</a:t>
            </a:r>
          </a:p>
          <a:p>
            <a:pPr rtl="0"/>
            <a:endParaRPr lang="en-US" altLang="zh-TW" sz="1900" dirty="0"/>
          </a:p>
          <a:p>
            <a:pPr rtl="0"/>
            <a:r>
              <a:rPr lang="zh-TW" altLang="en-US" sz="1900" dirty="0"/>
              <a:t>統計各項商品的</a:t>
            </a:r>
            <a:r>
              <a:rPr lang="en-US" altLang="zh-TW" sz="1900" dirty="0"/>
              <a:t>review</a:t>
            </a:r>
            <a:r>
              <a:rPr lang="zh-TW" altLang="en-US" sz="1900" dirty="0"/>
              <a:t>量並以圖表的方式顯示</a:t>
            </a:r>
            <a:endParaRPr lang="en-US" altLang="zh-TW" sz="1900" dirty="0"/>
          </a:p>
          <a:p>
            <a:pPr rtl="0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6339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4">
            <a:extLst>
              <a:ext uri="{FF2B5EF4-FFF2-40B4-BE49-F238E27FC236}">
                <a16:creationId xmlns:a16="http://schemas.microsoft.com/office/drawing/2014/main" id="{FEB78217-8734-4983-9451-CDC4E116A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6"/>
            <a:ext cx="10193315" cy="683226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dirty="0"/>
              <a:t>單項商品</a:t>
            </a:r>
            <a:r>
              <a:rPr lang="en-US" altLang="zh-TW" dirty="0"/>
              <a:t>Review</a:t>
            </a:r>
            <a:r>
              <a:rPr lang="zh-TW" altLang="en-US" dirty="0"/>
              <a:t>量 </a:t>
            </a:r>
            <a:r>
              <a:rPr lang="en-US" altLang="zh-TW" dirty="0"/>
              <a:t>(</a:t>
            </a:r>
            <a:r>
              <a:rPr lang="zh-TW" altLang="en-US" dirty="0"/>
              <a:t>只顯示品牌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863CC9C6-B74A-4A18-A6DB-359D16E1E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14028" y="5386835"/>
            <a:ext cx="5900294" cy="1198550"/>
          </a:xfrm>
        </p:spPr>
        <p:txBody>
          <a:bodyPr/>
          <a:lstStyle/>
          <a:p>
            <a:r>
              <a:rPr lang="zh-TW" altLang="en-US" dirty="0"/>
              <a:t>顯示單項商品的</a:t>
            </a:r>
            <a:r>
              <a:rPr lang="en-US" altLang="zh-TW" dirty="0"/>
              <a:t>Review</a:t>
            </a:r>
            <a:r>
              <a:rPr lang="zh-TW" altLang="en-US" dirty="0"/>
              <a:t>數量，從中可以看出 </a:t>
            </a:r>
            <a:r>
              <a:rPr lang="en-US" altLang="zh-TW" dirty="0"/>
              <a:t>Care Touch,</a:t>
            </a:r>
            <a:r>
              <a:rPr lang="zh-TW" altLang="en-US" dirty="0"/>
              <a:t> </a:t>
            </a:r>
            <a:r>
              <a:rPr lang="en-US" altLang="zh-TW" dirty="0"/>
              <a:t>TRUE</a:t>
            </a:r>
            <a:r>
              <a:rPr lang="zh-TW" altLang="en-US" dirty="0"/>
              <a:t> </a:t>
            </a:r>
            <a:r>
              <a:rPr lang="en-US" altLang="zh-TW" dirty="0"/>
              <a:t>METRIX, Accu-Chek</a:t>
            </a:r>
            <a:r>
              <a:rPr lang="zh-TW" altLang="en-US" dirty="0"/>
              <a:t> 的其中一樣產品的</a:t>
            </a:r>
            <a:r>
              <a:rPr lang="en-US" altLang="zh-TW" dirty="0"/>
              <a:t>Review</a:t>
            </a:r>
            <a:r>
              <a:rPr lang="zh-TW" altLang="en-US" dirty="0"/>
              <a:t>量特別高。</a:t>
            </a:r>
            <a:endParaRPr lang="en-US" altLang="zh-TW" dirty="0"/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9DF8822F-9587-4A77-ACEE-5F88EF2DC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097161" y="6254240"/>
            <a:ext cx="3581400" cy="467235"/>
          </a:xfrm>
        </p:spPr>
        <p:txBody>
          <a:bodyPr>
            <a:normAutofit fontScale="55000" lnSpcReduction="20000"/>
          </a:bodyPr>
          <a:lstStyle/>
          <a:p>
            <a:r>
              <a:rPr lang="en-US" altLang="zh-TW" dirty="0"/>
              <a:t>Filtered by items with 2500+ reviews only</a:t>
            </a:r>
          </a:p>
          <a:p>
            <a:r>
              <a:rPr lang="en-US" altLang="zh-TW" dirty="0"/>
              <a:t>Data from 2022/4/26</a:t>
            </a:r>
            <a:endParaRPr lang="zh-TW" altLang="en-US" dirty="0"/>
          </a:p>
        </p:txBody>
      </p:sp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FFBF2547-05FB-4AEE-AE9C-969E4AE9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DF604938-1244-401A-B9DC-FDF9281A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noProof="0" dirty="0"/>
              <a:t>募資簡報標題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1F830174-3A93-4F86-9609-BEC47BC1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altLang="zh-TW" noProof="0" smtClean="0"/>
              <a:pPr/>
              <a:t>3</a:t>
            </a:fld>
            <a:endParaRPr lang="zh-TW" altLang="en-US" noProof="0"/>
          </a:p>
        </p:txBody>
      </p:sp>
      <p:pic>
        <p:nvPicPr>
          <p:cNvPr id="37" name="內容版面配置區 36">
            <a:extLst>
              <a:ext uri="{FF2B5EF4-FFF2-40B4-BE49-F238E27FC236}">
                <a16:creationId xmlns:a16="http://schemas.microsoft.com/office/drawing/2014/main" id="{CD64CF2C-9CD6-46BF-90EE-789A8C21822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65762" y="1048353"/>
            <a:ext cx="4888038" cy="4383852"/>
          </a:xfrm>
        </p:spPr>
      </p:pic>
      <p:pic>
        <p:nvPicPr>
          <p:cNvPr id="35" name="內容版面配置區 34">
            <a:extLst>
              <a:ext uri="{FF2B5EF4-FFF2-40B4-BE49-F238E27FC236}">
                <a16:creationId xmlns:a16="http://schemas.microsoft.com/office/drawing/2014/main" id="{06DD3755-2ECD-4DAA-8114-94B100C112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75339" y="1048352"/>
            <a:ext cx="4790162" cy="4383853"/>
          </a:xfrm>
        </p:spPr>
      </p:pic>
    </p:spTree>
    <p:extLst>
      <p:ext uri="{BB962C8B-B14F-4D97-AF65-F5344CB8AC3E}">
        <p14:creationId xmlns:p14="http://schemas.microsoft.com/office/powerpoint/2010/main" val="1228598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4">
            <a:extLst>
              <a:ext uri="{FF2B5EF4-FFF2-40B4-BE49-F238E27FC236}">
                <a16:creationId xmlns:a16="http://schemas.microsoft.com/office/drawing/2014/main" id="{FEB78217-8734-4983-9451-CDC4E116A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6"/>
            <a:ext cx="10193315" cy="683226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dirty="0"/>
              <a:t>同品牌商品統合</a:t>
            </a:r>
            <a:r>
              <a:rPr lang="en-US" altLang="zh-TW" dirty="0"/>
              <a:t>Review</a:t>
            </a:r>
            <a:r>
              <a:rPr lang="zh-TW" altLang="en-US" dirty="0"/>
              <a:t>量</a:t>
            </a:r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863CC9C6-B74A-4A18-A6DB-359D16E1E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23281" y="5512719"/>
            <a:ext cx="5870895" cy="1026193"/>
          </a:xfrm>
        </p:spPr>
        <p:txBody>
          <a:bodyPr>
            <a:normAutofit/>
          </a:bodyPr>
          <a:lstStyle/>
          <a:p>
            <a:r>
              <a:rPr lang="zh-TW" altLang="en-US" dirty="0"/>
              <a:t>將同品牌的商品資料統合後</a:t>
            </a:r>
            <a:r>
              <a:rPr lang="en-US" altLang="zh-TW" dirty="0"/>
              <a:t>, TRUE</a:t>
            </a:r>
            <a:r>
              <a:rPr lang="zh-TW" altLang="en-US" dirty="0"/>
              <a:t> </a:t>
            </a:r>
            <a:r>
              <a:rPr lang="en-US" altLang="zh-TW" dirty="0"/>
              <a:t>METRIX, Accu-Chek, Care Touch </a:t>
            </a:r>
            <a:r>
              <a:rPr lang="zh-TW" altLang="en-US" dirty="0"/>
              <a:t>的 </a:t>
            </a:r>
            <a:r>
              <a:rPr lang="en-US" altLang="zh-TW" dirty="0"/>
              <a:t>Review</a:t>
            </a:r>
            <a:r>
              <a:rPr lang="zh-TW" altLang="en-US" dirty="0"/>
              <a:t>量遠高於其他品牌。</a:t>
            </a:r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9DF8822F-9587-4A77-ACEE-5F88EF2DC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77932" y="6356350"/>
            <a:ext cx="4760052" cy="527628"/>
          </a:xfrm>
        </p:spPr>
        <p:txBody>
          <a:bodyPr>
            <a:normAutofit fontScale="55000" lnSpcReduction="20000"/>
          </a:bodyPr>
          <a:lstStyle/>
          <a:p>
            <a:r>
              <a:rPr lang="en-US" altLang="zh-TW" dirty="0"/>
              <a:t>Aggregate by brand then filter by brand with 2500+ reviews</a:t>
            </a:r>
          </a:p>
          <a:p>
            <a:r>
              <a:rPr lang="en-US" altLang="zh-TW" dirty="0"/>
              <a:t>Data from 2022/4/26</a:t>
            </a:r>
            <a:endParaRPr lang="zh-TW" altLang="en-US" dirty="0"/>
          </a:p>
        </p:txBody>
      </p:sp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FFBF2547-05FB-4AEE-AE9C-969E4AE9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DF604938-1244-401A-B9DC-FDF9281A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noProof="0" dirty="0"/>
              <a:t>募資簡報標題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1F830174-3A93-4F86-9609-BEC47BC1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altLang="zh-TW" noProof="0" smtClean="0"/>
              <a:pPr/>
              <a:t>4</a:t>
            </a:fld>
            <a:endParaRPr lang="zh-TW" altLang="en-US" noProof="0" dirty="0"/>
          </a:p>
        </p:txBody>
      </p:sp>
      <p:pic>
        <p:nvPicPr>
          <p:cNvPr id="24" name="內容版面配置區 23">
            <a:extLst>
              <a:ext uri="{FF2B5EF4-FFF2-40B4-BE49-F238E27FC236}">
                <a16:creationId xmlns:a16="http://schemas.microsoft.com/office/drawing/2014/main" id="{445C3D3F-0163-4D7B-A387-B6C64E057D9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258729" y="1048352"/>
            <a:ext cx="5214000" cy="4539648"/>
          </a:xfrm>
        </p:spPr>
      </p:pic>
      <p:pic>
        <p:nvPicPr>
          <p:cNvPr id="21" name="內容版面配置區 20">
            <a:extLst>
              <a:ext uri="{FF2B5EF4-FFF2-40B4-BE49-F238E27FC236}">
                <a16:creationId xmlns:a16="http://schemas.microsoft.com/office/drawing/2014/main" id="{71E21ABB-101D-4128-B862-1E7AB43A83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72876" y="1045200"/>
            <a:ext cx="4960396" cy="4539648"/>
          </a:xfrm>
        </p:spPr>
      </p:pic>
    </p:spTree>
    <p:extLst>
      <p:ext uri="{BB962C8B-B14F-4D97-AF65-F5344CB8AC3E}">
        <p14:creationId xmlns:p14="http://schemas.microsoft.com/office/powerpoint/2010/main" val="310087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4">
            <a:extLst>
              <a:ext uri="{FF2B5EF4-FFF2-40B4-BE49-F238E27FC236}">
                <a16:creationId xmlns:a16="http://schemas.microsoft.com/office/drawing/2014/main" id="{FEB78217-8734-4983-9451-CDC4E116A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6"/>
            <a:ext cx="10193315" cy="683226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dirty="0"/>
              <a:t>同品牌商品統合</a:t>
            </a:r>
            <a:r>
              <a:rPr lang="en-US" altLang="zh-TW" dirty="0"/>
              <a:t>Review</a:t>
            </a:r>
            <a:r>
              <a:rPr lang="zh-TW" altLang="en-US" dirty="0"/>
              <a:t>量</a:t>
            </a:r>
          </a:p>
        </p:txBody>
      </p:sp>
      <p:sp>
        <p:nvSpPr>
          <p:cNvPr id="16" name="文字版面配置區 15">
            <a:extLst>
              <a:ext uri="{FF2B5EF4-FFF2-40B4-BE49-F238E27FC236}">
                <a16:creationId xmlns:a16="http://schemas.microsoft.com/office/drawing/2014/main" id="{863CC9C6-B74A-4A18-A6DB-359D16E1E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16835" y="5753180"/>
            <a:ext cx="4751119" cy="846027"/>
          </a:xfrm>
        </p:spPr>
        <p:txBody>
          <a:bodyPr>
            <a:normAutofit fontScale="92500" lnSpcReduction="10000"/>
          </a:bodyPr>
          <a:lstStyle/>
          <a:p>
            <a:r>
              <a:rPr lang="zh-TW" altLang="en-US" dirty="0"/>
              <a:t>只用有</a:t>
            </a:r>
            <a:r>
              <a:rPr lang="en-US" altLang="zh-TW" dirty="0"/>
              <a:t>2500+</a:t>
            </a:r>
            <a:r>
              <a:rPr lang="zh-TW" altLang="en-US" dirty="0"/>
              <a:t>總</a:t>
            </a:r>
            <a:r>
              <a:rPr lang="en-US" altLang="zh-TW" dirty="0"/>
              <a:t>Review</a:t>
            </a:r>
            <a:r>
              <a:rPr lang="zh-TW" altLang="en-US" dirty="0"/>
              <a:t>量的品牌來構圖，其中以</a:t>
            </a:r>
            <a:r>
              <a:rPr lang="en-US" altLang="zh-TW" dirty="0"/>
              <a:t>Care Touch</a:t>
            </a:r>
            <a:r>
              <a:rPr lang="zh-TW" altLang="en-US" dirty="0"/>
              <a:t>的</a:t>
            </a:r>
            <a:r>
              <a:rPr lang="en-US" altLang="zh-TW" dirty="0"/>
              <a:t>Glucometer</a:t>
            </a:r>
            <a:r>
              <a:rPr lang="zh-TW" altLang="en-US" dirty="0"/>
              <a:t>和</a:t>
            </a:r>
            <a:r>
              <a:rPr lang="en-US" altLang="zh-TW" dirty="0"/>
              <a:t>TRUE</a:t>
            </a:r>
            <a:r>
              <a:rPr lang="zh-TW" altLang="en-US" dirty="0"/>
              <a:t> </a:t>
            </a:r>
            <a:r>
              <a:rPr lang="en-US" altLang="zh-TW" dirty="0"/>
              <a:t>METRIX</a:t>
            </a:r>
            <a:r>
              <a:rPr lang="zh-TW" altLang="en-US" dirty="0"/>
              <a:t>的</a:t>
            </a:r>
            <a:r>
              <a:rPr lang="en-US" altLang="zh-TW" dirty="0"/>
              <a:t>Test Strip</a:t>
            </a:r>
            <a:r>
              <a:rPr lang="zh-TW" altLang="en-US" dirty="0"/>
              <a:t>獲勝。</a:t>
            </a:r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9DF8822F-9587-4A77-ACEE-5F88EF2DC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868618" y="6239611"/>
            <a:ext cx="4201064" cy="481864"/>
          </a:xfrm>
        </p:spPr>
        <p:txBody>
          <a:bodyPr>
            <a:normAutofit fontScale="55000" lnSpcReduction="20000"/>
          </a:bodyPr>
          <a:lstStyle/>
          <a:p>
            <a:r>
              <a:rPr lang="en-US" altLang="zh-TW" dirty="0"/>
              <a:t>Brands with 2500+ Reviews only</a:t>
            </a:r>
          </a:p>
          <a:p>
            <a:r>
              <a:rPr lang="en-US" altLang="zh-TW" dirty="0"/>
              <a:t>Data from 2022/4/26</a:t>
            </a:r>
            <a:endParaRPr lang="zh-TW" altLang="en-US" dirty="0"/>
          </a:p>
        </p:txBody>
      </p:sp>
      <p:sp>
        <p:nvSpPr>
          <p:cNvPr id="12" name="日期版面配置區 11">
            <a:extLst>
              <a:ext uri="{FF2B5EF4-FFF2-40B4-BE49-F238E27FC236}">
                <a16:creationId xmlns:a16="http://schemas.microsoft.com/office/drawing/2014/main" id="{FFBF2547-05FB-4AEE-AE9C-969E4AE9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 noProof="0"/>
              <a:t>20XX </a:t>
            </a:r>
            <a:r>
              <a:rPr lang="zh-TW" altLang="en-US" noProof="0"/>
              <a:t>年</a:t>
            </a:r>
          </a:p>
        </p:txBody>
      </p:sp>
      <p:sp>
        <p:nvSpPr>
          <p:cNvPr id="13" name="頁尾版面配置區 12">
            <a:extLst>
              <a:ext uri="{FF2B5EF4-FFF2-40B4-BE49-F238E27FC236}">
                <a16:creationId xmlns:a16="http://schemas.microsoft.com/office/drawing/2014/main" id="{DF604938-1244-401A-B9DC-FDF9281A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noProof="0" dirty="0"/>
              <a:t>募資簡報標題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1F830174-3A93-4F86-9609-BEC47BC1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altLang="zh-TW" noProof="0" smtClean="0"/>
              <a:pPr/>
              <a:t>5</a:t>
            </a:fld>
            <a:endParaRPr lang="zh-TW" altLang="en-US" noProof="0"/>
          </a:p>
        </p:txBody>
      </p:sp>
      <p:pic>
        <p:nvPicPr>
          <p:cNvPr id="27" name="內容版面配置區 26">
            <a:extLst>
              <a:ext uri="{FF2B5EF4-FFF2-40B4-BE49-F238E27FC236}">
                <a16:creationId xmlns:a16="http://schemas.microsoft.com/office/drawing/2014/main" id="{AFC4A493-BB24-46F3-A80C-79E14E81322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096000" y="1232291"/>
            <a:ext cx="6445344" cy="4336951"/>
          </a:xfrm>
        </p:spPr>
      </p:pic>
      <p:pic>
        <p:nvPicPr>
          <p:cNvPr id="25" name="內容版面配置區 24">
            <a:extLst>
              <a:ext uri="{FF2B5EF4-FFF2-40B4-BE49-F238E27FC236}">
                <a16:creationId xmlns:a16="http://schemas.microsoft.com/office/drawing/2014/main" id="{2F38B528-5569-46B3-960C-428F7864D4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-42507" y="1232291"/>
            <a:ext cx="6445343" cy="4342412"/>
          </a:xfrm>
        </p:spPr>
      </p:pic>
    </p:spTree>
    <p:extLst>
      <p:ext uri="{BB962C8B-B14F-4D97-AF65-F5344CB8AC3E}">
        <p14:creationId xmlns:p14="http://schemas.microsoft.com/office/powerpoint/2010/main" val="4130680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 rtlCol="0"/>
          <a:lstStyle/>
          <a:p>
            <a:pPr rtl="0"/>
            <a:r>
              <a:rPr lang="en-US" altLang="zh-TW" dirty="0"/>
              <a:t>Conclusion</a:t>
            </a:r>
            <a:endParaRPr lang="zh-TW" altLang="en-US" dirty="0"/>
          </a:p>
        </p:txBody>
      </p:sp>
      <p:pic>
        <p:nvPicPr>
          <p:cNvPr id="149" name="圖片版面配置區 148" descr="兩名女士微笑看著藍圖的相片&#10;">
            <a:extLst>
              <a:ext uri="{FF2B5EF4-FFF2-40B4-BE49-F238E27FC236}">
                <a16:creationId xmlns:a16="http://schemas.microsoft.com/office/drawing/2014/main" id="{52410740-BA13-42EC-B6E7-A19713EDE7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r="50"/>
          <a:stretch/>
        </p:blipFill>
        <p:spPr>
          <a:xfrm>
            <a:off x="0" y="0"/>
            <a:ext cx="6096000" cy="6858000"/>
          </a:xfr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zh-TW" altLang="en-US" dirty="0"/>
              <a:t>縮小差距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5"/>
            <a:ext cx="4788568" cy="2895119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altLang="zh-TW" dirty="0"/>
              <a:t>TRUE METRIX, </a:t>
            </a:r>
            <a:r>
              <a:rPr lang="en-US" altLang="zh-TW" dirty="0" err="1"/>
              <a:t>Accu</a:t>
            </a:r>
            <a:r>
              <a:rPr lang="en-US" altLang="zh-TW" dirty="0"/>
              <a:t>-Check, Care Touch </a:t>
            </a:r>
            <a:r>
              <a:rPr lang="zh-TW" altLang="en-US" dirty="0"/>
              <a:t>的 </a:t>
            </a:r>
            <a:r>
              <a:rPr lang="en-US" altLang="zh-TW" dirty="0"/>
              <a:t>Review </a:t>
            </a:r>
            <a:r>
              <a:rPr lang="zh-TW" altLang="en-US" dirty="0"/>
              <a:t>數量最大。</a:t>
            </a:r>
            <a:endParaRPr lang="en-US" altLang="zh-TW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zh-TW" altLang="en-US" dirty="0"/>
              <a:t>雖然不確定有多少是假的</a:t>
            </a:r>
            <a:r>
              <a:rPr lang="en-US" altLang="zh-TW" dirty="0"/>
              <a:t>review, </a:t>
            </a:r>
            <a:r>
              <a:rPr lang="zh-TW" altLang="en-US" dirty="0"/>
              <a:t>不過從中可以大略看出此</a:t>
            </a:r>
            <a:r>
              <a:rPr lang="en-US" altLang="zh-TW" dirty="0"/>
              <a:t>3</a:t>
            </a:r>
            <a:r>
              <a:rPr lang="zh-TW" altLang="en-US" dirty="0"/>
              <a:t>個品牌在北美</a:t>
            </a:r>
            <a:r>
              <a:rPr lang="en-US" altLang="zh-TW" dirty="0"/>
              <a:t>Amazon</a:t>
            </a:r>
            <a:r>
              <a:rPr lang="zh-TW" altLang="en-US" dirty="0"/>
              <a:t>上的佔有率</a:t>
            </a:r>
            <a:r>
              <a:rPr lang="en-US" altLang="zh-TW" dirty="0"/>
              <a:t>(3</a:t>
            </a:r>
            <a:r>
              <a:rPr lang="zh-TW" altLang="en-US" dirty="0"/>
              <a:t>個合起來約占</a:t>
            </a:r>
            <a:r>
              <a:rPr lang="en-US" altLang="zh-TW" dirty="0"/>
              <a:t>4</a:t>
            </a:r>
            <a:r>
              <a:rPr lang="zh-TW" altLang="en-US" dirty="0"/>
              <a:t>成的總</a:t>
            </a:r>
            <a:r>
              <a:rPr lang="en-US" altLang="zh-TW" dirty="0"/>
              <a:t>review</a:t>
            </a:r>
            <a:r>
              <a:rPr lang="zh-TW" altLang="en-US" dirty="0"/>
              <a:t>量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zh-TW" altLang="en-US" dirty="0"/>
              <a:t>相較之下，</a:t>
            </a:r>
            <a:r>
              <a:rPr lang="en-US" altLang="zh-TW" dirty="0"/>
              <a:t>Prodigy</a:t>
            </a:r>
            <a:r>
              <a:rPr lang="zh-TW" altLang="en-US" dirty="0"/>
              <a:t>在</a:t>
            </a:r>
            <a:r>
              <a:rPr lang="en-US" altLang="zh-TW" dirty="0"/>
              <a:t>Amazon</a:t>
            </a:r>
            <a:r>
              <a:rPr lang="zh-TW" altLang="en-US" dirty="0"/>
              <a:t>上的存在感並不高 </a:t>
            </a:r>
            <a:r>
              <a:rPr lang="en-US" altLang="zh-TW" dirty="0"/>
              <a:t>(</a:t>
            </a:r>
            <a:r>
              <a:rPr lang="zh-TW" altLang="en-US" dirty="0"/>
              <a:t>約</a:t>
            </a:r>
            <a:r>
              <a:rPr lang="en-US" altLang="zh-TW" dirty="0"/>
              <a:t>3~5%)</a:t>
            </a:r>
            <a:r>
              <a:rPr lang="zh-TW" altLang="en-US" dirty="0"/>
              <a:t>。</a:t>
            </a:r>
            <a:endParaRPr lang="en-US" altLang="zh-TW" dirty="0"/>
          </a:p>
        </p:txBody>
      </p:sp>
      <p:sp>
        <p:nvSpPr>
          <p:cNvPr id="34" name="日期版面配置區 33">
            <a:extLst>
              <a:ext uri="{FF2B5EF4-FFF2-40B4-BE49-F238E27FC236}">
                <a16:creationId xmlns:a16="http://schemas.microsoft.com/office/drawing/2014/main" id="{819C09A1-D392-4696-8592-3B25D659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zh-TW"/>
              <a:t>20XX </a:t>
            </a:r>
            <a:r>
              <a:rPr lang="zh-TW" altLang="en-US"/>
              <a:t>年</a:t>
            </a:r>
          </a:p>
        </p:txBody>
      </p:sp>
    </p:spTree>
    <p:extLst>
      <p:ext uri="{BB962C8B-B14F-4D97-AF65-F5344CB8AC3E}">
        <p14:creationId xmlns:p14="http://schemas.microsoft.com/office/powerpoint/2010/main" val="2104782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rtlCol="0"/>
          <a:lstStyle/>
          <a:p>
            <a:pPr rtl="0"/>
            <a:r>
              <a:rPr lang="zh-TW" altLang="en-US"/>
              <a:t>感謝您</a:t>
            </a:r>
          </a:p>
        </p:txBody>
      </p:sp>
      <p:pic>
        <p:nvPicPr>
          <p:cNvPr id="30" name="圖片版面配置區 29" descr="穿條紋衣的人拿著小杯植物的相片&#10;">
            <a:extLst>
              <a:ext uri="{FF2B5EF4-FFF2-40B4-BE49-F238E27FC236}">
                <a16:creationId xmlns:a16="http://schemas.microsoft.com/office/drawing/2014/main" id="{0A59A12A-37A4-421F-9DA9-D4E61AB738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458724" y="390524"/>
            <a:ext cx="5637276" cy="4114800"/>
          </a:xfrm>
        </p:spPr>
      </p:pic>
      <p:pic>
        <p:nvPicPr>
          <p:cNvPr id="6" name="圖片版面配置區 5" descr="一名男子在即將開業的商店櫥窗裡張貼告示的相片">
            <a:extLst>
              <a:ext uri="{FF2B5EF4-FFF2-40B4-BE49-F238E27FC236}">
                <a16:creationId xmlns:a16="http://schemas.microsoft.com/office/drawing/2014/main" id="{691AD6B7-0ED8-43AE-BD4D-3006299F9EF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6096000" y="390524"/>
            <a:ext cx="5637276" cy="4114800"/>
          </a:xfr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rtlCol="0"/>
          <a:lstStyle/>
          <a:p>
            <a:pPr rtl="0"/>
            <a:r>
              <a:rPr lang="en-US" altLang="zh-TW" dirty="0"/>
              <a:t>Jonathan Wu</a:t>
            </a:r>
          </a:p>
          <a:p>
            <a:pPr rtl="0"/>
            <a:r>
              <a:rPr lang="en-US" altLang="zh-TW" dirty="0"/>
              <a:t>0922272727</a:t>
            </a:r>
          </a:p>
          <a:p>
            <a:pPr rtl="0"/>
            <a:r>
              <a:rPr lang="en-US" altLang="zh-TW" dirty="0"/>
              <a:t>https://github.com/jjwu1019/Amazon_DiabeticTestStrip_Review</a:t>
            </a:r>
            <a:endParaRPr lang="zh-TW" altLang="en-US" dirty="0"/>
          </a:p>
        </p:txBody>
      </p:sp>
      <p:sp>
        <p:nvSpPr>
          <p:cNvPr id="11" name="日期版面配置區 10">
            <a:extLst>
              <a:ext uri="{FF2B5EF4-FFF2-40B4-BE49-F238E27FC236}">
                <a16:creationId xmlns:a16="http://schemas.microsoft.com/office/drawing/2014/main" id="{FDC804E2-80CF-4E0D-9B64-83E149C450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n-US" altLang="zh-TW" dirty="0"/>
              <a:t>2022 </a:t>
            </a:r>
            <a:r>
              <a:rPr lang="zh-TW" altLang="en-US" dirty="0"/>
              <a:t>年</a:t>
            </a:r>
          </a:p>
        </p:txBody>
      </p:sp>
      <p:sp>
        <p:nvSpPr>
          <p:cNvPr id="12" name="頁尾版面配置區 11">
            <a:extLst>
              <a:ext uri="{FF2B5EF4-FFF2-40B4-BE49-F238E27FC236}">
                <a16:creationId xmlns:a16="http://schemas.microsoft.com/office/drawing/2014/main" id="{E458DEBB-751A-4BD3-9B01-ED88C97EC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zh-TW" dirty="0"/>
              <a:t>Amazon</a:t>
            </a:r>
            <a:r>
              <a:rPr lang="zh-TW" altLang="en-US" dirty="0"/>
              <a:t>市場調查報告</a:t>
            </a:r>
          </a:p>
        </p:txBody>
      </p:sp>
      <p:sp>
        <p:nvSpPr>
          <p:cNvPr id="13" name="投影片編號版面配置區 12">
            <a:extLst>
              <a:ext uri="{FF2B5EF4-FFF2-40B4-BE49-F238E27FC236}">
                <a16:creationId xmlns:a16="http://schemas.microsoft.com/office/drawing/2014/main" id="{9003F562-A29C-45D7-86BC-706CBD6A1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zh-TW" smtClean="0"/>
              <a:pPr rtl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327595_TF66722518_Win32" id="{4D3DFB67-0051-4BFD-BCDB-D7E4E2CE6AB3}" vid="{13B42BC5-09EF-4724-9220-64070B48ADA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BE6AE0A-D4B0-4A5B-9359-3C20E0AE6F6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F12D6A-2BE8-4847-A724-6F141C79A2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精簡銷售宣傳簡報</Template>
  <TotalTime>70</TotalTime>
  <Words>312</Words>
  <Application>Microsoft Office PowerPoint</Application>
  <PresentationFormat>寬螢幕</PresentationFormat>
  <Paragraphs>47</Paragraphs>
  <Slides>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0" baseType="lpstr">
      <vt:lpstr>Microsoft JhengHei UI</vt:lpstr>
      <vt:lpstr>Arial</vt:lpstr>
      <vt:lpstr>Office 佈景主題</vt:lpstr>
      <vt:lpstr>Amazon Review Numbers of Diabetic Blood Test Trips</vt:lpstr>
      <vt:lpstr>簡介</vt:lpstr>
      <vt:lpstr>單項商品Review量 (只顯示品牌)</vt:lpstr>
      <vt:lpstr>同品牌商品統合Review量</vt:lpstr>
      <vt:lpstr>同品牌商品統合Review量</vt:lpstr>
      <vt:lpstr>Conclusion</vt:lpstr>
      <vt:lpstr>感謝您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Review Numbers of Diabetic Blood Test Trips</dc:title>
  <dc:creator>okmeter</dc:creator>
  <cp:lastModifiedBy>okmeter</cp:lastModifiedBy>
  <cp:revision>5</cp:revision>
  <dcterms:created xsi:type="dcterms:W3CDTF">2022-04-27T03:51:49Z</dcterms:created>
  <dcterms:modified xsi:type="dcterms:W3CDTF">2022-04-27T05:43:08Z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